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277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13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4957DE9D-48A6-9441-8640-5BEBC585F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7DE9D-48A6-9441-8640-5BEBC585F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4957DE9D-48A6-9441-8640-5BEBC585F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7DE9D-48A6-9441-8640-5BEBC585F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7DE9D-48A6-9441-8640-5BEBC585FB5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7DE9D-48A6-9441-8640-5BEBC585F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7DE9D-48A6-9441-8640-5BEBC585FB5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7DE9D-48A6-9441-8640-5BEBC585F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7DE9D-48A6-9441-8640-5BEBC585F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7DE9D-48A6-9441-8640-5BEBC585FB5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7DE9D-48A6-9441-8640-5BEBC585F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5CB30741-DB5C-1E45-8D4F-6A76F8F22312}" type="datetimeFigureOut">
              <a:rPr lang="en-US" smtClean="0"/>
              <a:pPr/>
              <a:t>11/27/09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4957DE9D-48A6-9441-8640-5BEBC585F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1" Type="http://schemas.openxmlformats.org/officeDocument/2006/relationships/video" Target="file://localhost/Users/christopherjohn/Documents/Final%20Dissertation/Appendix%206/Clip%209%20Consequences.m4v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1" Type="http://schemas.openxmlformats.org/officeDocument/2006/relationships/video" Target="file://localhost/Users/christopherjohn/Documents/Final%20Dissertation/Appendix%206/Rejecting%20Crime.m4v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1" Type="http://schemas.openxmlformats.org/officeDocument/2006/relationships/video" Target="file://localhost/Users/christopherjohn/Documents/Final%20Dissertation/Appendix%206/Sandwichboard%20man%201.m4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1" Type="http://schemas.openxmlformats.org/officeDocument/2006/relationships/video" Target="file://localhost/Users/christopherjohn/Documents/Final%20Dissertation/Appendix%206/Sandwichboard%20man%202.m4v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1" Type="http://schemas.openxmlformats.org/officeDocument/2006/relationships/video" Target="file://localhost/Users/christopherjohn/Documents/Prison%20Clips/Prison%20Theatre%20Med%20B%20Summary%201c.wmv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1" Type="http://schemas.openxmlformats.org/officeDocument/2006/relationships/video" Target="file://localhost/Users/christopherjohn/Documents/Prison%20Clips/Prison%20Theatre%20Med%20B%20Summary%201d.wmv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1" Type="http://schemas.openxmlformats.org/officeDocument/2006/relationships/video" Target="file://localhost/Users/christopherjohn/Documents/Prison%20Clips/Prison%20Theatre%20Med%20B%20Summary%201e.wmv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0.png"/><Relationship Id="rId1" Type="http://schemas.openxmlformats.org/officeDocument/2006/relationships/video" Target="file://localhost/Users/christopherjohn/Documents/Prison%20Clips/Prison%20Theatre%20Med%20B%20Summary%201f.wmv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1" Type="http://schemas.openxmlformats.org/officeDocument/2006/relationships/video" Target="file://localhost/Users/christopherjohn/Documents/Prison%20Clips/Prison%20Theatre%20Med%20B%20Summary%201g.wmv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1" Type="http://schemas.openxmlformats.org/officeDocument/2006/relationships/video" Target="file://localhost/Users/christopherjohn/Documents/Final%20Dissertation/Appendix%206/Opening%20Song.m4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1" Type="http://schemas.openxmlformats.org/officeDocument/2006/relationships/video" Target="file://localhost/Users/christopherjohn/Documents/Prison%20Clips/Prison%20Theatre%20Med%20B%20summary%201a.wmv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1" Type="http://schemas.openxmlformats.org/officeDocument/2006/relationships/video" Target="file://localhost/Users/christopherjohn/Documents/Final%20Dissertation/Appendix%206/Aids%20Ngoma%20dance.wmv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4.png"/><Relationship Id="rId1" Type="http://schemas.openxmlformats.org/officeDocument/2006/relationships/video" Target="file://localhost/Users/christopherjohn/Documents/Final%20Dissertation/Appendix%206/AIDS%20images.wm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1" Type="http://schemas.openxmlformats.org/officeDocument/2006/relationships/video" Target="file://localhost/Users/christopherjohn/Documents/Final%20Dissertation/Appendix%206/MaVilikazi.m4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1" Type="http://schemas.openxmlformats.org/officeDocument/2006/relationships/video" Target="file://localhost/Users/christopherjohn/Documents/Final%20Dissertation/Appendix%206/Clip%203%20Tableaux%20Off%20Stage.m4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1" Type="http://schemas.openxmlformats.org/officeDocument/2006/relationships/video" Target="file://localhost/Users/christopherjohn/Documents/Final%20Dissertation/Appendix%206/Clip%204%20Leaving.m4v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1" Type="http://schemas.openxmlformats.org/officeDocument/2006/relationships/video" Target="file://localhost/Users/christopherjohn/Documents/Final%20Dissertation/Appendix%206/Release%20Mandela.m4v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1" Type="http://schemas.openxmlformats.org/officeDocument/2006/relationships/video" Target="file://localhost/Users/christopherjohn/Documents/Final%20Dissertation/Appendix%206/IFP%20Songs.m4v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1" Type="http://schemas.openxmlformats.org/officeDocument/2006/relationships/video" Target="file://localhost/Users/christopherjohn/Documents/Final%20Dissertation/Appendix%206/ANC%20Song.m4v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1" Type="http://schemas.openxmlformats.org/officeDocument/2006/relationships/video" Target="file://localhost/Users/christopherjohn/Documents/Final%20Dissertation/Appendix%206/Clip%208%20Speaking%20to%20Audence.m4v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04800"/>
            <a:ext cx="7010400" cy="2895600"/>
          </a:xfrm>
        </p:spPr>
        <p:txBody>
          <a:bodyPr>
            <a:normAutofit fontScale="90000"/>
          </a:bodyPr>
          <a:lstStyle/>
          <a:p>
            <a:r>
              <a:rPr lang="en-US" sz="3556" dirty="0" err="1"/>
              <a:t>Workshopped</a:t>
            </a:r>
            <a:r>
              <a:rPr lang="en-US" sz="3556" dirty="0"/>
              <a:t> Plays in a South African Correction Centre: Negotiating Social Relations Through </a:t>
            </a:r>
            <a:r>
              <a:rPr lang="en-US" sz="3556" dirty="0" smtClean="0"/>
              <a:t>Theatre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667" dirty="0" smtClean="0"/>
              <a:t>Appendix 6: Video Clips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572000"/>
            <a:ext cx="8382000" cy="1219200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GB" sz="1600" dirty="0" smtClean="0"/>
              <a:t>Source: 	Hurst</a:t>
            </a:r>
            <a:r>
              <a:rPr lang="en-GB" sz="1600" dirty="0"/>
              <a:t>, Christopher. 2002. Rehearsals for </a:t>
            </a:r>
            <a:r>
              <a:rPr lang="en-GB" sz="1600" i="1" dirty="0"/>
              <a:t>Isikhathi</a:t>
            </a:r>
            <a:r>
              <a:rPr lang="en-GB" sz="1600" i="1" dirty="0" smtClean="0"/>
              <a:t> Sewashi</a:t>
            </a:r>
            <a:r>
              <a:rPr lang="en-GB" sz="1600" dirty="0" smtClean="0"/>
              <a:t>. Unpublished.</a:t>
            </a:r>
          </a:p>
          <a:p>
            <a:pPr algn="l">
              <a:spcBef>
                <a:spcPts val="0"/>
              </a:spcBef>
            </a:pPr>
            <a:r>
              <a:rPr lang="en-GB" sz="1600" dirty="0" smtClean="0"/>
              <a:t>	Hurst</a:t>
            </a:r>
            <a:r>
              <a:rPr lang="en-GB" sz="1600" dirty="0"/>
              <a:t>, Christopher. 2002. Rehearsals for</a:t>
            </a:r>
            <a:r>
              <a:rPr lang="en-GB" sz="1600" dirty="0" smtClean="0"/>
              <a:t> </a:t>
            </a:r>
            <a:r>
              <a:rPr lang="en-GB" sz="1600" i="1" dirty="0" err="1" smtClean="0"/>
              <a:t>Liselhon</a:t>
            </a:r>
            <a:r>
              <a:rPr lang="en-GB" sz="1600" i="1" dirty="0"/>
              <a:t>’ Ithemba</a:t>
            </a:r>
            <a:r>
              <a:rPr lang="en-GB" sz="1600" dirty="0"/>
              <a:t>.</a:t>
            </a:r>
            <a:r>
              <a:rPr lang="en-GB" sz="1600" dirty="0" smtClean="0"/>
              <a:t> Unpublished</a:t>
            </a:r>
            <a:r>
              <a:rPr lang="en-GB" sz="1600" dirty="0"/>
              <a:t>.</a:t>
            </a:r>
            <a:endParaRPr lang="en-GB" sz="1600" dirty="0" smtClean="0"/>
          </a:p>
          <a:p>
            <a:pPr algn="l">
              <a:spcBef>
                <a:spcPts val="0"/>
              </a:spcBef>
            </a:pPr>
            <a:r>
              <a:rPr lang="en-GB" sz="1600" dirty="0" smtClean="0"/>
              <a:t>	Hurst</a:t>
            </a:r>
            <a:r>
              <a:rPr lang="en-GB" sz="1600" dirty="0"/>
              <a:t>, Christopher. 2003. Isikhathi Sewashi</a:t>
            </a:r>
            <a:r>
              <a:rPr lang="en-GB" sz="1600" dirty="0" smtClean="0"/>
              <a:t> Performed for Com Tech </a:t>
            </a:r>
          </a:p>
          <a:p>
            <a:pPr algn="l">
              <a:spcBef>
                <a:spcPts val="0"/>
              </a:spcBef>
            </a:pPr>
            <a:r>
              <a:rPr lang="en-GB" sz="1600" dirty="0" smtClean="0"/>
              <a:t>	Secondary </a:t>
            </a:r>
            <a:r>
              <a:rPr lang="en-GB" sz="1600" dirty="0"/>
              <a:t>School. Unpublished.</a:t>
            </a:r>
          </a:p>
          <a:p>
            <a:pPr algn="l"/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1" y="5943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Click on each image to play</a:t>
            </a:r>
            <a:endParaRPr lang="en-US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9: </a:t>
            </a:r>
            <a:r>
              <a:rPr lang="en-GB" sz="2800" dirty="0" smtClean="0"/>
              <a:t>The consequences of the murdering the Guard </a:t>
            </a:r>
            <a:br>
              <a:rPr lang="en-GB" sz="2800" dirty="0" smtClean="0"/>
            </a:br>
            <a:r>
              <a:rPr lang="en-GB" sz="2800" dirty="0" smtClean="0"/>
              <a:t>p143</a:t>
            </a:r>
            <a:endParaRPr lang="en-US" sz="2800" dirty="0"/>
          </a:p>
        </p:txBody>
      </p:sp>
      <p:pic>
        <p:nvPicPr>
          <p:cNvPr id="4" name="Clip 9 Consequences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06298" y="1828800"/>
            <a:ext cx="5729817" cy="42973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10: An ex-offender remembers prison and rejects crime </a:t>
            </a:r>
            <a:br>
              <a:rPr lang="en-US" sz="2800" dirty="0" smtClean="0"/>
            </a:br>
            <a:r>
              <a:rPr lang="en-US" sz="2800" dirty="0" smtClean="0"/>
              <a:t>p146</a:t>
            </a:r>
            <a:endParaRPr lang="en-US" sz="2800" dirty="0"/>
          </a:p>
        </p:txBody>
      </p:sp>
      <p:pic>
        <p:nvPicPr>
          <p:cNvPr id="4" name="Rejecting Crime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06298" y="1828800"/>
            <a:ext cx="5729817" cy="42973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11: A man wearing a sandwich-board. The slogans commented on the action  p146</a:t>
            </a:r>
            <a:r>
              <a:rPr lang="en-GB" sz="2800" dirty="0" smtClean="0"/>
              <a:t> 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6" name="Sandwichboard man 1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06298" y="1828800"/>
            <a:ext cx="5729817" cy="42973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12: A man wearing a sandwich-board. The slogans commented on the action  p146</a:t>
            </a:r>
            <a:r>
              <a:rPr lang="en-GB" sz="2800" dirty="0" smtClean="0"/>
              <a:t> </a:t>
            </a:r>
            <a:endParaRPr lang="en-US" sz="2800" dirty="0"/>
          </a:p>
        </p:txBody>
      </p:sp>
      <p:pic>
        <p:nvPicPr>
          <p:cNvPr id="4" name="Sandwichboard man 2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06298" y="1828800"/>
            <a:ext cx="5729817" cy="42973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dirty="0" smtClean="0"/>
              <a:t>Clip 13: Popular African Performance forms: </a:t>
            </a:r>
            <a:r>
              <a:rPr lang="en-GB" sz="2800" i="1" dirty="0" err="1" smtClean="0"/>
              <a:t>Isicathamiya</a:t>
            </a:r>
            <a:r>
              <a:rPr lang="en-US" sz="2800" dirty="0" smtClean="0"/>
              <a:t> (</a:t>
            </a:r>
            <a:r>
              <a:rPr lang="en-US" sz="2800" dirty="0" err="1" smtClean="0"/>
              <a:t>Accapella</a:t>
            </a:r>
            <a:r>
              <a:rPr lang="en-US" sz="2800" dirty="0" smtClean="0"/>
              <a:t> singing)  p146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828800"/>
            <a:ext cx="3124199" cy="42973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-65" charset="2"/>
              <a:buNone/>
            </a:pPr>
            <a:r>
              <a:rPr lang="en-GB" sz="1600" dirty="0" smtClean="0"/>
              <a:t>“We grew up together,</a:t>
            </a:r>
          </a:p>
          <a:p>
            <a:pPr>
              <a:spcBef>
                <a:spcPts val="0"/>
              </a:spcBef>
              <a:buFont typeface="Wingdings" pitchFamily="-65" charset="2"/>
              <a:buNone/>
            </a:pPr>
            <a:r>
              <a:rPr lang="en-GB" sz="1600" dirty="0" smtClean="0"/>
              <a:t>We are not equal.</a:t>
            </a:r>
          </a:p>
          <a:p>
            <a:pPr>
              <a:spcBef>
                <a:spcPts val="0"/>
              </a:spcBef>
              <a:buFont typeface="Wingdings" pitchFamily="-65" charset="2"/>
              <a:buNone/>
            </a:pPr>
            <a:r>
              <a:rPr lang="en-GB" sz="1600" dirty="0" smtClean="0"/>
              <a:t>People being not the same.</a:t>
            </a:r>
          </a:p>
          <a:p>
            <a:pPr>
              <a:spcBef>
                <a:spcPts val="0"/>
              </a:spcBef>
              <a:buFont typeface="Wingdings" pitchFamily="-65" charset="2"/>
              <a:buNone/>
            </a:pPr>
            <a:r>
              <a:rPr lang="en-GB" sz="1600" dirty="0" smtClean="0"/>
              <a:t>Living together.”</a:t>
            </a:r>
            <a:endParaRPr lang="en-US" sz="1600" dirty="0"/>
          </a:p>
        </p:txBody>
      </p:sp>
      <p:pic>
        <p:nvPicPr>
          <p:cNvPr id="4" name="Prison Theatre Med B Summary 1c.wm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0" y="1904999"/>
            <a:ext cx="4735831" cy="3352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dirty="0" smtClean="0"/>
              <a:t>Clip 14: Popular African Performance forms: </a:t>
            </a:r>
            <a:r>
              <a:rPr lang="en-GB" sz="2800" i="1" dirty="0" err="1" smtClean="0"/>
              <a:t>Izimbongo</a:t>
            </a:r>
            <a:r>
              <a:rPr lang="en-GB" sz="2800" dirty="0" smtClean="0"/>
              <a:t> ( Praise poetry)</a:t>
            </a:r>
            <a:br>
              <a:rPr lang="en-GB" sz="2800" dirty="0" smtClean="0"/>
            </a:br>
            <a:r>
              <a:rPr lang="en-US" sz="2800" dirty="0" smtClean="0"/>
              <a:t>p146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524000"/>
            <a:ext cx="4114799" cy="4800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-65" charset="2"/>
              <a:buNone/>
            </a:pPr>
            <a:r>
              <a:rPr lang="en-ZA" sz="1514" dirty="0" smtClean="0"/>
              <a:t>“Apartheid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I am scared of you apartheid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And you civilisation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Civilisation, this propaganda that arrived with 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Those who the sun shines through their ears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You're like a hyena that covers itself with skin of the sheep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In the house of the Blacks 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You have separated me from my culture and my humanity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I am like meat nobody wants to eat in my own country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You have injured me psychologically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Because of me, my people are in anguish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Bhu! Following you civilisation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With your glitter that is still here today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And when we were sleeping and waking doing crime, 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Drugs, and violence.  You asked us if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We still know who we are.</a:t>
            </a:r>
            <a:r>
              <a:rPr lang="en-ZA" sz="1514" i="1" dirty="0" smtClean="0"/>
              <a:t>  </a:t>
            </a:r>
            <a:r>
              <a:rPr lang="en-ZA" sz="1514" dirty="0" smtClean="0"/>
              <a:t>It was silent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Wake up Africa! Up until when, 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Will you be the spoil of criminals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514" dirty="0" smtClean="0"/>
              <a:t>Get out of the fog of looking down on yourself</a:t>
            </a:r>
            <a:endParaRPr lang="en-GB" sz="1514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GB" sz="1514" dirty="0" smtClean="0"/>
              <a:t>Let's go back to our roots Mother Africans.”</a:t>
            </a:r>
            <a:endParaRPr lang="en-US" sz="1514" dirty="0" smtClean="0"/>
          </a:p>
        </p:txBody>
      </p:sp>
      <p:pic>
        <p:nvPicPr>
          <p:cNvPr id="4" name="Prison Theatre Med B Summary 1d.wm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572000" y="1905000"/>
            <a:ext cx="43053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15: Popular African Performance forms: </a:t>
            </a:r>
            <a:r>
              <a:rPr lang="en-US" sz="2800" dirty="0" err="1" smtClean="0"/>
              <a:t>Izingoma</a:t>
            </a:r>
            <a:r>
              <a:rPr lang="en-US" sz="2800" dirty="0" smtClean="0"/>
              <a:t> </a:t>
            </a:r>
            <a:r>
              <a:rPr lang="en-US" sz="2800" dirty="0" err="1" smtClean="0"/>
              <a:t>Neziqubulo</a:t>
            </a:r>
            <a:r>
              <a:rPr lang="en-US" sz="2800" dirty="0" smtClean="0"/>
              <a:t> of The </a:t>
            </a:r>
            <a:r>
              <a:rPr lang="en-GB" sz="2800" i="1" dirty="0" err="1" smtClean="0"/>
              <a:t>Amabutho</a:t>
            </a:r>
            <a:r>
              <a:rPr lang="en-GB" sz="2800" i="1" dirty="0" smtClean="0"/>
              <a:t>  </a:t>
            </a:r>
            <a:r>
              <a:rPr lang="en-US" sz="2800" dirty="0" smtClean="0"/>
              <a:t>p146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134351" cy="4800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“Leader:	Hebe</a:t>
            </a:r>
            <a:r>
              <a:rPr lang="en-ZA" sz="1600" dirty="0" smtClean="0">
                <a:hlinkClick r:id="" action="ppaction://noaction"/>
              </a:rPr>
              <a:t>[1]</a:t>
            </a:r>
            <a:r>
              <a:rPr lang="en-ZA" sz="1600" dirty="0" smtClean="0"/>
              <a:t>!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  Group:	Usuthu!</a:t>
            </a:r>
            <a:r>
              <a:rPr lang="en-ZA" sz="1600" dirty="0" smtClean="0">
                <a:hlinkClick r:id="" action="ppaction://noaction"/>
              </a:rPr>
              <a:t>[2]</a:t>
            </a:r>
            <a:endParaRPr lang="en-ZA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  Leader:	Hebe!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  Group:	Usuthu!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  Leader:	Down with UDF down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  Group:	Down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  Leader:	Down with youth down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  Group:	Down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  Leader:	Forward with Shenge</a:t>
            </a:r>
            <a:r>
              <a:rPr lang="en-ZA" sz="1600" dirty="0" smtClean="0">
                <a:hlinkClick r:id="" action="ppaction://noaction"/>
              </a:rPr>
              <a:t>[3]</a:t>
            </a:r>
            <a:r>
              <a:rPr lang="en-ZA" sz="1600" dirty="0" smtClean="0"/>
              <a:t> forward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  Group:	Forward”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>
                <a:hlinkClick r:id="" action="ppaction://noaction"/>
              </a:rPr>
              <a:t>[1]</a:t>
            </a:r>
            <a:r>
              <a:rPr lang="en-ZA" sz="1600" dirty="0" smtClean="0"/>
              <a:t> </a:t>
            </a:r>
            <a:r>
              <a:rPr lang="en-GB" sz="1600" dirty="0" smtClean="0"/>
              <a:t>Hebe is a </a:t>
            </a:r>
            <a:r>
              <a:rPr lang="en-GB" sz="1600" dirty="0" err="1" smtClean="0"/>
              <a:t>isiZulu</a:t>
            </a:r>
            <a:r>
              <a:rPr lang="en-GB" sz="1600" dirty="0" smtClean="0"/>
              <a:t> warning call.</a:t>
            </a:r>
            <a:endParaRPr lang="en-ZA" sz="1600" dirty="0" smtClean="0">
              <a:hlinkClick r:id="" action="ppaction://noaction"/>
            </a:endParaRP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>
                <a:hlinkClick r:id="" action="ppaction://noaction"/>
              </a:rPr>
              <a:t>[2]</a:t>
            </a:r>
            <a:r>
              <a:rPr lang="en-ZA" sz="1600" dirty="0" smtClean="0"/>
              <a:t> </a:t>
            </a:r>
            <a:r>
              <a:rPr lang="en-GB" sz="1600" dirty="0" err="1" smtClean="0"/>
              <a:t>Usuthu</a:t>
            </a:r>
            <a:r>
              <a:rPr lang="en-GB" sz="1600" dirty="0" smtClean="0"/>
              <a:t> is an alternative word for Zulu people derived from the name for an ancient king’s palace called </a:t>
            </a:r>
            <a:r>
              <a:rPr lang="en-GB" sz="1600" dirty="0" err="1" smtClean="0"/>
              <a:t>Osuthu</a:t>
            </a:r>
            <a:r>
              <a:rPr lang="en-GB" sz="1600" dirty="0" smtClean="0"/>
              <a:t>.</a:t>
            </a:r>
            <a:endParaRPr lang="en-ZA" sz="1600" dirty="0" smtClean="0">
              <a:hlinkClick r:id="" action="ppaction://noaction"/>
            </a:endParaRP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>
                <a:hlinkClick r:id="" action="ppaction://noaction"/>
              </a:rPr>
              <a:t>[3]</a:t>
            </a:r>
            <a:r>
              <a:rPr lang="en-ZA" sz="1600" dirty="0" smtClean="0"/>
              <a:t> </a:t>
            </a:r>
            <a:r>
              <a:rPr lang="en-GB" sz="1600" dirty="0" err="1" smtClean="0"/>
              <a:t>Shenge</a:t>
            </a:r>
            <a:r>
              <a:rPr lang="en-GB" sz="1600" dirty="0" smtClean="0"/>
              <a:t> is a praise name for Buthelezi.</a:t>
            </a:r>
            <a:endParaRPr lang="en-US" sz="1600" dirty="0" smtClean="0"/>
          </a:p>
          <a:p>
            <a:endParaRPr lang="en-US" dirty="0"/>
          </a:p>
        </p:txBody>
      </p:sp>
      <p:pic>
        <p:nvPicPr>
          <p:cNvPr id="4" name="Prison Theatre Med B Summary 1e.wm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49102" y="1905000"/>
            <a:ext cx="4628198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dirty="0" smtClean="0"/>
              <a:t>Clip 16: Popular African Performance forms: </a:t>
            </a:r>
            <a:r>
              <a:rPr lang="en-US" sz="2800" i="1" dirty="0" err="1" smtClean="0"/>
              <a:t>Toyi-toyi</a:t>
            </a:r>
            <a:r>
              <a:rPr lang="en-US" sz="2800" dirty="0" smtClean="0"/>
              <a:t>  (protest Songs)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i="1" dirty="0" smtClean="0"/>
              <a:t> </a:t>
            </a:r>
            <a:r>
              <a:rPr lang="en-US" sz="2800" dirty="0" smtClean="0"/>
              <a:t>p146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1"/>
            <a:ext cx="2954337" cy="1600200"/>
          </a:xfrm>
        </p:spPr>
        <p:txBody>
          <a:bodyPr/>
          <a:lstStyle/>
          <a:p>
            <a:pPr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“Leader: They are killing	</a:t>
            </a:r>
          </a:p>
          <a:p>
            <a:pPr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Chorus: They are killing our parents</a:t>
            </a:r>
          </a:p>
          <a:p>
            <a:pPr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While we are still young.</a:t>
            </a:r>
          </a:p>
          <a:p>
            <a:pPr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All over the country</a:t>
            </a:r>
          </a:p>
          <a:p>
            <a:pPr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They rule with the gun”</a:t>
            </a:r>
            <a:r>
              <a:rPr lang="en-US" sz="1400" dirty="0" smtClean="0"/>
              <a:t> </a:t>
            </a:r>
          </a:p>
          <a:p>
            <a:endParaRPr lang="en-US" dirty="0"/>
          </a:p>
        </p:txBody>
      </p:sp>
      <p:pic>
        <p:nvPicPr>
          <p:cNvPr id="4" name="Prison Theatre Med B Summary 1f.wm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44302" y="1828800"/>
            <a:ext cx="4628198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dirty="0" smtClean="0"/>
              <a:t>Clip 16: Popular African Performance forms: </a:t>
            </a:r>
            <a:r>
              <a:rPr lang="en-US" sz="2800" i="1" dirty="0" err="1" smtClean="0"/>
              <a:t>Kwiato</a:t>
            </a:r>
            <a:r>
              <a:rPr lang="en-US" sz="2800" dirty="0" smtClean="0"/>
              <a:t> ( </a:t>
            </a:r>
            <a:r>
              <a:rPr lang="en-US" sz="2800" dirty="0" err="1" smtClean="0"/>
              <a:t>IsiZulu</a:t>
            </a:r>
            <a:r>
              <a:rPr lang="en-US" sz="2800" dirty="0" smtClean="0"/>
              <a:t> rap)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i="1" dirty="0" smtClean="0"/>
              <a:t> </a:t>
            </a:r>
            <a:r>
              <a:rPr lang="en-US" sz="2800" dirty="0" smtClean="0"/>
              <a:t>p146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828800"/>
            <a:ext cx="3657599" cy="42973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Wingdings" pitchFamily="-65" charset="2"/>
              <a:buNone/>
            </a:pPr>
            <a:r>
              <a:rPr lang="en-US" sz="1600" dirty="0" smtClean="0"/>
              <a:t>Thug: Taking this opportunity to release all my in-depth   thinking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US" sz="1600" dirty="0" smtClean="0"/>
              <a:t>	When the magistrate gave me a long sentence in prison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US" sz="1600" dirty="0" smtClean="0"/>
              <a:t>	Time has passed me by, I am from prison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US" sz="1600" dirty="0" smtClean="0"/>
              <a:t>	I hope you will listen to me and do as I do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US" sz="1600" dirty="0" smtClean="0"/>
              <a:t>	I am a dreamer keep on dreaming everyday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US" sz="1600" dirty="0" smtClean="0"/>
              <a:t>	Telling myself that one day I will be the one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US" sz="1600" dirty="0" smtClean="0"/>
              <a:t>	Who is stopping violence and crime in this World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US" sz="1600" dirty="0" smtClean="0"/>
              <a:t>	Time of the watch has passed me by, never again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US" sz="1600" dirty="0" smtClean="0"/>
              <a:t>	People are fighting, pointing guns to one another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US" sz="1600" dirty="0" smtClean="0"/>
              <a:t>	Death rate cycle of crime is 90%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US" sz="1600" dirty="0" smtClean="0"/>
              <a:t>	Brothers now is the time life has really changed 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US" sz="1600" dirty="0" smtClean="0"/>
              <a:t>	Time of the watch has arrived, after all we have got the message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US" sz="1600" dirty="0" smtClean="0"/>
              <a:t>	We’ve got the White man with the cast against crime</a:t>
            </a:r>
            <a:endParaRPr lang="en-ZA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endParaRPr lang="en-ZA" sz="1600" dirty="0" smtClean="0"/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Chorus: It’s the time of the watch</a:t>
            </a:r>
          </a:p>
          <a:p>
            <a:pPr>
              <a:lnSpc>
                <a:spcPct val="80000"/>
              </a:lnSpc>
              <a:spcBef>
                <a:spcPts val="0"/>
              </a:spcBef>
              <a:buFont typeface="Wingdings" pitchFamily="-65" charset="2"/>
              <a:buNone/>
            </a:pPr>
            <a:r>
              <a:rPr lang="en-ZA" sz="1600" dirty="0" smtClean="0"/>
              <a:t>	     Well we are all getting you</a:t>
            </a:r>
            <a:endParaRPr lang="en-US" sz="1600" dirty="0"/>
          </a:p>
        </p:txBody>
      </p:sp>
      <p:pic>
        <p:nvPicPr>
          <p:cNvPr id="4" name="Prison Theatre Med B Summary 1g.wm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141470" y="1828800"/>
            <a:ext cx="473583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18: Opening Song</a:t>
            </a:r>
            <a:br>
              <a:rPr lang="en-US" sz="2800" dirty="0" smtClean="0"/>
            </a:br>
            <a:r>
              <a:rPr lang="en-US" sz="2800" dirty="0" smtClean="0"/>
              <a:t>p146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2954337" cy="42973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ZA" sz="1600" dirty="0" smtClean="0"/>
              <a:t>Leader:We grew up together</a:t>
            </a:r>
            <a:endParaRPr lang="en-GB" sz="1600" i="1" dirty="0" smtClean="0"/>
          </a:p>
          <a:p>
            <a:pPr>
              <a:spcBef>
                <a:spcPts val="0"/>
              </a:spcBef>
              <a:buNone/>
            </a:pPr>
            <a:r>
              <a:rPr lang="en-ZA" sz="1600" dirty="0" smtClean="0"/>
              <a:t>We were not equal</a:t>
            </a:r>
            <a:endParaRPr lang="en-GB" sz="1600" i="1" dirty="0" smtClean="0"/>
          </a:p>
          <a:p>
            <a:pPr>
              <a:spcBef>
                <a:spcPts val="0"/>
              </a:spcBef>
              <a:buNone/>
            </a:pPr>
            <a:r>
              <a:rPr lang="en-ZA" sz="1600" dirty="0" smtClean="0"/>
              <a:t>People being not the same</a:t>
            </a:r>
            <a:endParaRPr lang="en-GB" sz="1600" i="1" dirty="0" smtClean="0"/>
          </a:p>
          <a:p>
            <a:pPr>
              <a:spcBef>
                <a:spcPts val="0"/>
              </a:spcBef>
              <a:buNone/>
            </a:pPr>
            <a:r>
              <a:rPr lang="en-ZA" sz="1600" dirty="0" smtClean="0"/>
              <a:t>Living together</a:t>
            </a:r>
            <a:endParaRPr lang="en-GB" sz="1600" i="1" dirty="0" smtClean="0"/>
          </a:p>
          <a:p>
            <a:pPr>
              <a:spcBef>
                <a:spcPts val="0"/>
              </a:spcBef>
              <a:buNone/>
            </a:pPr>
            <a:r>
              <a:rPr lang="en-ZA" sz="1600" dirty="0" smtClean="0"/>
              <a:t>Chorus: We grew up together</a:t>
            </a:r>
            <a:endParaRPr lang="en-GB" sz="1600" i="1" dirty="0" smtClean="0"/>
          </a:p>
          <a:p>
            <a:pPr>
              <a:spcBef>
                <a:spcPts val="0"/>
              </a:spcBef>
              <a:buNone/>
            </a:pPr>
            <a:r>
              <a:rPr lang="en-ZA" sz="1600" dirty="0" smtClean="0"/>
              <a:t>We were not equal</a:t>
            </a:r>
            <a:endParaRPr lang="en-GB" sz="1600" i="1" dirty="0" smtClean="0"/>
          </a:p>
          <a:p>
            <a:pPr>
              <a:spcBef>
                <a:spcPts val="0"/>
              </a:spcBef>
              <a:buNone/>
            </a:pPr>
            <a:r>
              <a:rPr lang="en-ZA" sz="1600" dirty="0" smtClean="0"/>
              <a:t>People being not the same</a:t>
            </a:r>
            <a:endParaRPr lang="en-GB" sz="1600" i="1" dirty="0" smtClean="0"/>
          </a:p>
          <a:p>
            <a:pPr>
              <a:spcBef>
                <a:spcPts val="0"/>
              </a:spcBef>
              <a:buNone/>
            </a:pPr>
            <a:r>
              <a:rPr lang="en-ZA" sz="1600" dirty="0" smtClean="0"/>
              <a:t>Living together</a:t>
            </a:r>
            <a:endParaRPr lang="en-GB" sz="1600" i="1" dirty="0" smtClean="0"/>
          </a:p>
          <a:p>
            <a:pPr>
              <a:spcBef>
                <a:spcPts val="0"/>
              </a:spcBef>
            </a:pPr>
            <a:endParaRPr lang="en-US" sz="1600" dirty="0"/>
          </a:p>
        </p:txBody>
      </p:sp>
      <p:pic>
        <p:nvPicPr>
          <p:cNvPr id="4" name="Opening Song.m4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92551" y="2057400"/>
            <a:ext cx="44704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1: Building the Play Using Image Theatre/Core Images</a:t>
            </a:r>
            <a:br>
              <a:rPr lang="en-US" sz="2800" dirty="0" smtClean="0"/>
            </a:br>
            <a:r>
              <a:rPr lang="en-US" sz="2800" dirty="0" smtClean="0"/>
              <a:t>P126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13" name="Prison Theatre Med B summary 1a.wm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81200" y="2133600"/>
            <a:ext cx="5352256" cy="378920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19: the audience warm-up using </a:t>
            </a:r>
            <a:r>
              <a:rPr lang="en-US" sz="2800" dirty="0" err="1" smtClean="0"/>
              <a:t>Ngoma</a:t>
            </a:r>
            <a:r>
              <a:rPr lang="en-US" sz="2800" dirty="0" smtClean="0"/>
              <a:t> dance</a:t>
            </a:r>
            <a:br>
              <a:rPr lang="en-US" sz="2800" dirty="0" smtClean="0"/>
            </a:br>
            <a:r>
              <a:rPr lang="en-US" sz="2800" dirty="0" smtClean="0"/>
              <a:t>p153</a:t>
            </a:r>
            <a:endParaRPr lang="en-US" sz="2800" dirty="0"/>
          </a:p>
        </p:txBody>
      </p:sp>
      <p:pic>
        <p:nvPicPr>
          <p:cNvPr id="6" name="Aids Ngoma dance.wm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81200" y="1981200"/>
            <a:ext cx="5428456" cy="384315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20: The audience discuss using image theatre</a:t>
            </a:r>
            <a:br>
              <a:rPr lang="en-US" sz="2800" dirty="0" smtClean="0"/>
            </a:br>
            <a:r>
              <a:rPr lang="en-US" sz="2800" dirty="0" smtClean="0"/>
              <a:t>p157</a:t>
            </a:r>
            <a:endParaRPr lang="en-US" sz="2800" dirty="0"/>
          </a:p>
        </p:txBody>
      </p:sp>
      <p:pic>
        <p:nvPicPr>
          <p:cNvPr id="4" name="AIDS images.wm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81200" y="2057400"/>
            <a:ext cx="5360323" cy="379491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2: An offender plays </a:t>
            </a:r>
            <a:r>
              <a:rPr lang="en-US" sz="2800" dirty="0" err="1" smtClean="0"/>
              <a:t>MaVilikazi</a:t>
            </a:r>
            <a:r>
              <a:rPr lang="en-US" sz="2800" dirty="0" smtClean="0"/>
              <a:t>: Gesture, </a:t>
            </a:r>
            <a:r>
              <a:rPr lang="en-US" sz="2800" i="1" dirty="0" err="1" smtClean="0"/>
              <a:t>Gestus</a:t>
            </a:r>
            <a:r>
              <a:rPr lang="en-US" sz="2800" dirty="0" smtClean="0"/>
              <a:t> and Core-images</a:t>
            </a:r>
            <a:br>
              <a:rPr lang="en-US" sz="2800" dirty="0" smtClean="0"/>
            </a:br>
            <a:r>
              <a:rPr lang="en-US" sz="2800" dirty="0" smtClean="0"/>
              <a:t>P134</a:t>
            </a:r>
            <a:endParaRPr lang="en-US" sz="2800" dirty="0"/>
          </a:p>
        </p:txBody>
      </p:sp>
      <p:pic>
        <p:nvPicPr>
          <p:cNvPr id="4" name="MaVilikazi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28800" y="1828801"/>
            <a:ext cx="5283200" cy="3962400"/>
          </a:xfrm>
        </p:spPr>
      </p:pic>
      <p:sp>
        <p:nvSpPr>
          <p:cNvPr id="5" name="TextBox 4"/>
          <p:cNvSpPr txBox="1"/>
          <p:nvPr/>
        </p:nvSpPr>
        <p:spPr>
          <a:xfrm>
            <a:off x="1447800" y="6126163"/>
            <a:ext cx="7139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MaVilikazi</a:t>
            </a:r>
            <a:r>
              <a:rPr lang="en-US" dirty="0" smtClean="0"/>
              <a:t> complains about her daughter wearing a short skirt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3: Tableaux That comment on the scene being played </a:t>
            </a:r>
            <a:br>
              <a:rPr lang="en-US" sz="2800" dirty="0" smtClean="0"/>
            </a:br>
            <a:r>
              <a:rPr lang="en-US" sz="2800" dirty="0" smtClean="0"/>
              <a:t>p140</a:t>
            </a:r>
            <a:endParaRPr lang="en-US" sz="2800" dirty="0"/>
          </a:p>
        </p:txBody>
      </p:sp>
      <p:pic>
        <p:nvPicPr>
          <p:cNvPr id="4" name="Clip 3 Tableaux Off Stage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06298" y="1828800"/>
            <a:ext cx="5729817" cy="42973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2753"/>
            <a:ext cx="8000999" cy="1283167"/>
          </a:xfrm>
        </p:spPr>
        <p:txBody>
          <a:bodyPr/>
          <a:lstStyle/>
          <a:p>
            <a:r>
              <a:rPr lang="en-GB" sz="2800" dirty="0" smtClean="0"/>
              <a:t>Clip 4: </a:t>
            </a:r>
            <a:r>
              <a:rPr lang="en-GB" sz="2800" dirty="0" err="1" smtClean="0"/>
              <a:t>Nkululeko</a:t>
            </a:r>
            <a:r>
              <a:rPr lang="en-GB" sz="2800" dirty="0" smtClean="0"/>
              <a:t> leaving the country to join </a:t>
            </a:r>
            <a:r>
              <a:rPr lang="en-GB" sz="2800" dirty="0" err="1" smtClean="0"/>
              <a:t>Umkhonto</a:t>
            </a:r>
            <a:r>
              <a:rPr lang="en-GB" sz="2800" dirty="0" smtClean="0"/>
              <a:t> we </a:t>
            </a:r>
            <a:r>
              <a:rPr lang="en-GB" sz="2800" dirty="0" err="1" smtClean="0"/>
              <a:t>Sizwe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p140 </a:t>
            </a:r>
            <a:endParaRPr lang="en-US" sz="2800" dirty="0"/>
          </a:p>
        </p:txBody>
      </p:sp>
      <p:pic>
        <p:nvPicPr>
          <p:cNvPr id="4" name="Clip 4 Leaving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06298" y="1828800"/>
            <a:ext cx="5729817" cy="42973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5: </a:t>
            </a:r>
            <a:r>
              <a:rPr lang="en-GB" sz="2800" dirty="0" smtClean="0"/>
              <a:t>a famous protest song from the 1980s titled </a:t>
            </a:r>
            <a:r>
              <a:rPr lang="en-GB" sz="2800" i="1" dirty="0" smtClean="0"/>
              <a:t>Release Mandela</a:t>
            </a:r>
            <a:br>
              <a:rPr lang="en-GB" sz="2800" i="1" dirty="0" smtClean="0"/>
            </a:br>
            <a:r>
              <a:rPr lang="en-GB" sz="2800" i="1" dirty="0" smtClean="0"/>
              <a:t>p140</a:t>
            </a:r>
            <a:r>
              <a:rPr lang="en-GB" sz="2800" dirty="0" smtClean="0"/>
              <a:t> </a:t>
            </a:r>
            <a:endParaRPr lang="en-US" sz="2800" dirty="0"/>
          </a:p>
        </p:txBody>
      </p:sp>
      <p:pic>
        <p:nvPicPr>
          <p:cNvPr id="6" name="Release Mandela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06298" y="1828800"/>
            <a:ext cx="5729817" cy="42973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6: IFP Song</a:t>
            </a:r>
            <a:br>
              <a:rPr lang="en-US" sz="2800" dirty="0" smtClean="0"/>
            </a:br>
            <a:r>
              <a:rPr lang="en-US" sz="2800" dirty="0" smtClean="0"/>
              <a:t>p143</a:t>
            </a:r>
            <a:endParaRPr lang="en-US" sz="2800" dirty="0"/>
          </a:p>
        </p:txBody>
      </p:sp>
      <p:pic>
        <p:nvPicPr>
          <p:cNvPr id="4" name="IFP Songs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06298" y="1828800"/>
            <a:ext cx="5729817" cy="42973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Clip: 7 ANC Song</a:t>
            </a:r>
            <a:br>
              <a:rPr lang="en-US" sz="2800" dirty="0" smtClean="0"/>
            </a:br>
            <a:r>
              <a:rPr lang="en-US" sz="2800" dirty="0" smtClean="0"/>
              <a:t>p143</a:t>
            </a:r>
            <a:endParaRPr lang="en-US" sz="2800" dirty="0"/>
          </a:p>
        </p:txBody>
      </p:sp>
      <p:pic>
        <p:nvPicPr>
          <p:cNvPr id="4" name="ANC Song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06298" y="1828800"/>
            <a:ext cx="5729817" cy="42973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Clip 8: </a:t>
            </a:r>
            <a:r>
              <a:rPr lang="en-GB" sz="2800" dirty="0" smtClean="0"/>
              <a:t>three characters speak to the audience about their memories of the 1980s  p143</a:t>
            </a:r>
            <a:endParaRPr lang="en-US" sz="2800" dirty="0"/>
          </a:p>
        </p:txBody>
      </p:sp>
      <p:pic>
        <p:nvPicPr>
          <p:cNvPr id="5" name="Clip 8 Speaking to Audence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06298" y="1828800"/>
            <a:ext cx="5729817" cy="42973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245</TotalTime>
  <Words>881</Words>
  <Application>Microsoft Macintosh PowerPoint</Application>
  <PresentationFormat>On-screen Show (4:3)</PresentationFormat>
  <Paragraphs>103</Paragraphs>
  <Slides>21</Slides>
  <Notes>0</Notes>
  <HiddenSlides>0</HiddenSlides>
  <MMClips>20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Precedent</vt:lpstr>
      <vt:lpstr>Workshopped Plays in a South African Correction Centre: Negotiating Social Relations Through Theatre  Appendix 6: Video Clips </vt:lpstr>
      <vt:lpstr>Clip 1: Building the Play Using Image Theatre/Core Images P126 </vt:lpstr>
      <vt:lpstr>Clip 2: An offender plays MaVilikazi: Gesture, Gestus and Core-images P134</vt:lpstr>
      <vt:lpstr>Clip 3: Tableaux That comment on the scene being played  p140</vt:lpstr>
      <vt:lpstr>Clip 4: Nkululeko leaving the country to join Umkhonto we Sizwe p140 </vt:lpstr>
      <vt:lpstr>Clip 5: a famous protest song from the 1980s titled Release Mandela p140 </vt:lpstr>
      <vt:lpstr>Clip 6: IFP Song p143</vt:lpstr>
      <vt:lpstr>Clip: 7 ANC Song p143</vt:lpstr>
      <vt:lpstr>Clip 8: three characters speak to the audience about their memories of the 1980s  p143</vt:lpstr>
      <vt:lpstr>Clip 9: The consequences of the murdering the Guard  p143</vt:lpstr>
      <vt:lpstr>Clip 10: An ex-offender remembers prison and rejects crime  p146</vt:lpstr>
      <vt:lpstr>Clip 11: A man wearing a sandwich-board. The slogans commented on the action  p146  </vt:lpstr>
      <vt:lpstr>Clip 12: A man wearing a sandwich-board. The slogans commented on the action  p146 </vt:lpstr>
      <vt:lpstr>Clip 13: Popular African Performance forms: Isicathamiya (Accapella singing)  p146 </vt:lpstr>
      <vt:lpstr>Clip 14: Popular African Performance forms: Izimbongo ( Praise poetry) p146</vt:lpstr>
      <vt:lpstr>Clip 15: Popular African Performance forms: Izingoma Neziqubulo of The Amabutho  p146 </vt:lpstr>
      <vt:lpstr>Clip 16: Popular African Performance forms: Toyi-toyi  (protest Songs)  p146</vt:lpstr>
      <vt:lpstr>Clip 16: Popular African Performance forms: Kwiato ( IsiZulu rap)  p146</vt:lpstr>
      <vt:lpstr>Clip 18: Opening Song p146</vt:lpstr>
      <vt:lpstr>Clip 19: the audience warm-up using Ngoma dance p153</vt:lpstr>
      <vt:lpstr>Clip 20: The audience discuss using image theatre p157</vt:lpstr>
    </vt:vector>
  </TitlesOfParts>
  <Company>CSU Pomona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Workshopped Plays in a South African Correction Centre: Negotiating Social Relations Through Theatre  Appendix 6: Video Clips </dc:title>
  <dc:creator>Christopher John</dc:creator>
  <cp:lastModifiedBy>Christopher John</cp:lastModifiedBy>
  <cp:revision>31</cp:revision>
  <dcterms:created xsi:type="dcterms:W3CDTF">2009-11-27T04:25:25Z</dcterms:created>
  <dcterms:modified xsi:type="dcterms:W3CDTF">2009-11-27T04:25:39Z</dcterms:modified>
</cp:coreProperties>
</file>